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9" r:id="rId9"/>
    <p:sldId id="263" r:id="rId10"/>
    <p:sldId id="265" r:id="rId11"/>
    <p:sldId id="268" r:id="rId12"/>
    <p:sldId id="266" r:id="rId13"/>
  </p:sldIdLst>
  <p:sldSz cx="9144000" cy="6858000" type="screen4x3"/>
  <p:notesSz cx="6881813" cy="10002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pl-PL"/>
          </a:p>
        </p:txBody>
      </p:sp>
      <p:sp>
        <p:nvSpPr>
          <p:cNvPr id="3" name="Symbol zastępczy daty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C70B4DA9-706A-4B3D-8405-58C126FA54FA}" type="datetimeFigureOut">
              <a:rPr lang="pl-PL" smtClean="0"/>
              <a:pPr/>
              <a:t>2015-04-16</a:t>
            </a:fld>
            <a:endParaRPr lang="pl-PL"/>
          </a:p>
        </p:txBody>
      </p:sp>
      <p:sp>
        <p:nvSpPr>
          <p:cNvPr id="4" name="Symbol zastępczy obrazu slajdu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pl-PL"/>
          </a:p>
        </p:txBody>
      </p:sp>
      <p:sp>
        <p:nvSpPr>
          <p:cNvPr id="5" name="Symbol zastępczy notatek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896648E9-653E-44CF-838B-2723A7CAD18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96648E9-653E-44CF-838B-2723A7CAD18B}" type="slidenum">
              <a:rPr lang="pl-PL" smtClean="0"/>
              <a:pPr/>
              <a:t>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5539642-0533-419C-9CF2-C78352C17BD3}" type="datetimeFigureOut">
              <a:rPr lang="pl-PL" smtClean="0"/>
              <a:pPr/>
              <a:t>2015-04-16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49A370-EB4F-41A5-A7C5-AA8540B37A1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39642-0533-419C-9CF2-C78352C17BD3}" type="datetimeFigureOut">
              <a:rPr lang="pl-PL" smtClean="0"/>
              <a:pPr/>
              <a:t>2015-04-16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9A370-EB4F-41A5-A7C5-AA8540B37A1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85861"/>
            <a:ext cx="7772400" cy="2071701"/>
          </a:xfrm>
        </p:spPr>
        <p:txBody>
          <a:bodyPr>
            <a:normAutofit fontScale="90000"/>
          </a:bodyPr>
          <a:lstStyle/>
          <a:p>
            <a:r>
              <a:rPr lang="pl-PL" sz="5000" b="1" dirty="0" smtClean="0"/>
              <a:t>W lutym i marcu uczniowie klas IV wzięli udział w konkursie: „</a:t>
            </a:r>
            <a:r>
              <a:rPr lang="pl-PL" sz="5000" b="1" dirty="0" smtClean="0"/>
              <a:t>Czy </a:t>
            </a:r>
            <a:r>
              <a:rPr lang="pl-PL" sz="5000" b="1" dirty="0" smtClean="0"/>
              <a:t>baterie są jak bakterie</a:t>
            </a:r>
            <a:r>
              <a:rPr lang="pl-PL" sz="5000" b="1" dirty="0" smtClean="0"/>
              <a:t>?”</a:t>
            </a:r>
            <a:r>
              <a:rPr lang="pl-PL" sz="5000" dirty="0"/>
              <a:t/>
            </a:r>
            <a:br>
              <a:rPr lang="pl-PL" sz="5000" dirty="0"/>
            </a:br>
            <a:endParaRPr lang="pl-PL" sz="5000" dirty="0"/>
          </a:p>
        </p:txBody>
      </p:sp>
      <p:sp>
        <p:nvSpPr>
          <p:cNvPr id="1026" name="AutoShape 2" descr="Znalezione obrazy dla zapytania bateria rysun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8" name="Picture 4" descr="http://ifotos.pl/img/bateria_ahahsw.png"/>
          <p:cNvPicPr>
            <a:picLocks noChangeAspect="1" noChangeArrowheads="1"/>
          </p:cNvPicPr>
          <p:nvPr/>
        </p:nvPicPr>
        <p:blipFill>
          <a:blip r:embed="rId2"/>
          <a:srcRect/>
          <a:stretch>
            <a:fillRect/>
          </a:stretch>
        </p:blipFill>
        <p:spPr bwMode="auto">
          <a:xfrm>
            <a:off x="285720" y="3357562"/>
            <a:ext cx="3467130" cy="1876425"/>
          </a:xfrm>
          <a:prstGeom prst="rect">
            <a:avLst/>
          </a:prstGeom>
          <a:noFill/>
        </p:spPr>
      </p:pic>
      <p:pic>
        <p:nvPicPr>
          <p:cNvPr id="1030" name="Picture 6" descr="http://penszko.blog.polityka.pl/wp-content/uploads/2010/02/cmw_1.jpg"/>
          <p:cNvPicPr>
            <a:picLocks noChangeAspect="1" noChangeArrowheads="1"/>
          </p:cNvPicPr>
          <p:nvPr/>
        </p:nvPicPr>
        <p:blipFill>
          <a:blip r:embed="rId3"/>
          <a:srcRect/>
          <a:stretch>
            <a:fillRect/>
          </a:stretch>
        </p:blipFill>
        <p:spPr bwMode="auto">
          <a:xfrm>
            <a:off x="4786314" y="3571876"/>
            <a:ext cx="3752850" cy="12096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Documents and Settings\Ewa\Pulpit\Czy baterie są jak bakterie\Zdjęcia\Nowy folder\DSCF7312.JPG"/>
          <p:cNvPicPr/>
          <p:nvPr/>
        </p:nvPicPr>
        <p:blipFill>
          <a:blip r:embed="rId2" cstate="print"/>
          <a:srcRect/>
          <a:stretch>
            <a:fillRect/>
          </a:stretch>
        </p:blipFill>
        <p:spPr bwMode="auto">
          <a:xfrm>
            <a:off x="642910" y="785794"/>
            <a:ext cx="3006725" cy="2255044"/>
          </a:xfrm>
          <a:prstGeom prst="rect">
            <a:avLst/>
          </a:prstGeom>
          <a:noFill/>
          <a:ln w="9525">
            <a:noFill/>
            <a:miter lim="800000"/>
            <a:headEnd/>
            <a:tailEnd/>
          </a:ln>
        </p:spPr>
      </p:pic>
      <p:sp>
        <p:nvSpPr>
          <p:cNvPr id="3" name="Prostokąt 2"/>
          <p:cNvSpPr/>
          <p:nvPr/>
        </p:nvSpPr>
        <p:spPr>
          <a:xfrm>
            <a:off x="714348" y="3143248"/>
            <a:ext cx="2807372" cy="369332"/>
          </a:xfrm>
          <a:prstGeom prst="rect">
            <a:avLst/>
          </a:prstGeom>
        </p:spPr>
        <p:txBody>
          <a:bodyPr wrap="none">
            <a:spAutoFit/>
          </a:bodyPr>
          <a:lstStyle/>
          <a:p>
            <a:r>
              <a:rPr lang="pl-PL" dirty="0"/>
              <a:t>Oskarżeni: Bateria i Bakteria</a:t>
            </a:r>
          </a:p>
        </p:txBody>
      </p:sp>
      <p:pic>
        <p:nvPicPr>
          <p:cNvPr id="4" name="Obraz 3" descr="C:\Documents and Settings\Ewa\Pulpit\Czy baterie są jak bakterie\Zdjęcia\DSCF7352.JPG"/>
          <p:cNvPicPr/>
          <p:nvPr/>
        </p:nvPicPr>
        <p:blipFill>
          <a:blip r:embed="rId3" cstate="print"/>
          <a:srcRect/>
          <a:stretch>
            <a:fillRect/>
          </a:stretch>
        </p:blipFill>
        <p:spPr bwMode="auto">
          <a:xfrm>
            <a:off x="4643438" y="785794"/>
            <a:ext cx="3000396" cy="2214578"/>
          </a:xfrm>
          <a:prstGeom prst="rect">
            <a:avLst/>
          </a:prstGeom>
          <a:noFill/>
          <a:ln w="9525">
            <a:noFill/>
            <a:miter lim="800000"/>
            <a:headEnd/>
            <a:tailEnd/>
          </a:ln>
        </p:spPr>
      </p:pic>
      <p:sp>
        <p:nvSpPr>
          <p:cNvPr id="24577" name="Rectangle 1"/>
          <p:cNvSpPr>
            <a:spLocks noChangeArrowheads="1"/>
          </p:cNvSpPr>
          <p:nvPr/>
        </p:nvSpPr>
        <p:spPr bwMode="auto">
          <a:xfrm>
            <a:off x="5000628" y="3071810"/>
            <a:ext cx="185512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Narada Sędziów</a:t>
            </a:r>
            <a:endParaRPr kumimoji="0" lang="pl-PL" sz="2000" b="0" i="0" u="none" strike="noStrike" cap="none" normalizeH="0" baseline="0" dirty="0" smtClean="0">
              <a:ln>
                <a:noFill/>
              </a:ln>
              <a:solidFill>
                <a:schemeClr val="tx1"/>
              </a:solidFill>
              <a:effectLst/>
            </a:endParaRPr>
          </a:p>
        </p:txBody>
      </p:sp>
      <p:pic>
        <p:nvPicPr>
          <p:cNvPr id="6" name="Obraz 5" descr="C:\Documents and Settings\Ewa\Pulpit\Czy baterie są jak bakterie\Zdjęcia\DSCF7341.JPG"/>
          <p:cNvPicPr/>
          <p:nvPr/>
        </p:nvPicPr>
        <p:blipFill>
          <a:blip r:embed="rId4" cstate="print"/>
          <a:srcRect/>
          <a:stretch>
            <a:fillRect/>
          </a:stretch>
        </p:blipFill>
        <p:spPr bwMode="auto">
          <a:xfrm>
            <a:off x="642910" y="3714752"/>
            <a:ext cx="3143272" cy="2071702"/>
          </a:xfrm>
          <a:prstGeom prst="rect">
            <a:avLst/>
          </a:prstGeom>
          <a:noFill/>
          <a:ln w="9525">
            <a:noFill/>
            <a:miter lim="800000"/>
            <a:headEnd/>
            <a:tailEnd/>
          </a:ln>
        </p:spPr>
      </p:pic>
      <p:sp>
        <p:nvSpPr>
          <p:cNvPr id="7" name="Prostokąt 6"/>
          <p:cNvSpPr/>
          <p:nvPr/>
        </p:nvSpPr>
        <p:spPr>
          <a:xfrm>
            <a:off x="1214414" y="5929330"/>
            <a:ext cx="1869679" cy="400110"/>
          </a:xfrm>
          <a:prstGeom prst="rect">
            <a:avLst/>
          </a:prstGeom>
        </p:spPr>
        <p:txBody>
          <a:bodyPr wrap="none">
            <a:spAutoFit/>
          </a:bodyPr>
          <a:lstStyle/>
          <a:p>
            <a:r>
              <a:rPr lang="pl-PL" dirty="0"/>
              <a:t>Bakteria </a:t>
            </a:r>
            <a:r>
              <a:rPr lang="pl-PL" sz="2000" dirty="0"/>
              <a:t>broni</a:t>
            </a:r>
            <a:r>
              <a:rPr lang="pl-PL" dirty="0"/>
              <a:t> się</a:t>
            </a:r>
          </a:p>
        </p:txBody>
      </p:sp>
      <p:pic>
        <p:nvPicPr>
          <p:cNvPr id="8" name="Obraz 7" descr="C:\Documents and Settings\Ewa\Pulpit\Czy baterie są jak bakterie\Zdjęcia\DSCF7318.JPG"/>
          <p:cNvPicPr/>
          <p:nvPr/>
        </p:nvPicPr>
        <p:blipFill>
          <a:blip r:embed="rId5" cstate="print"/>
          <a:srcRect/>
          <a:stretch>
            <a:fillRect/>
          </a:stretch>
        </p:blipFill>
        <p:spPr bwMode="auto">
          <a:xfrm>
            <a:off x="4786314" y="3786190"/>
            <a:ext cx="2805110" cy="2071701"/>
          </a:xfrm>
          <a:prstGeom prst="rect">
            <a:avLst/>
          </a:prstGeom>
          <a:noFill/>
          <a:ln w="9525">
            <a:noFill/>
            <a:miter lim="800000"/>
            <a:headEnd/>
            <a:tailEnd/>
          </a:ln>
        </p:spPr>
      </p:pic>
      <p:sp>
        <p:nvSpPr>
          <p:cNvPr id="9" name="Prostokąt 8"/>
          <p:cNvSpPr/>
          <p:nvPr/>
        </p:nvSpPr>
        <p:spPr>
          <a:xfrm>
            <a:off x="5000628" y="6000768"/>
            <a:ext cx="2402581" cy="369332"/>
          </a:xfrm>
          <a:prstGeom prst="rect">
            <a:avLst/>
          </a:prstGeom>
        </p:spPr>
        <p:txBody>
          <a:bodyPr wrap="none">
            <a:spAutoFit/>
          </a:bodyPr>
          <a:lstStyle/>
          <a:p>
            <a:r>
              <a:rPr lang="pl-PL" dirty="0"/>
              <a:t>Adwokaci i Oskarżyciele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5984" y="571480"/>
            <a:ext cx="478634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ea typeface="Calibri" pitchFamily="34" charset="0"/>
                <a:cs typeface="Times New Roman" pitchFamily="18" charset="0"/>
              </a:rPr>
              <a:t>Konkurs na wiersz o bateriach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ea typeface="Calibri" pitchFamily="34" charset="0"/>
                <a:cs typeface="Times New Roman" pitchFamily="18" charset="0"/>
              </a:rPr>
              <a:t>„Baterie”</a:t>
            </a:r>
            <a:endParaRPr kumimoji="0" lang="pl-PL" sz="2000" b="1"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Baterie, </a:t>
            </a:r>
            <a:r>
              <a:rPr kumimoji="0" lang="pl-PL" sz="2000" b="0" i="0" u="none" strike="noStrike" cap="none" normalizeH="0" baseline="0" dirty="0" err="1" smtClean="0">
                <a:ln>
                  <a:noFill/>
                </a:ln>
                <a:solidFill>
                  <a:schemeClr val="tx1"/>
                </a:solidFill>
                <a:effectLst/>
                <a:ea typeface="Calibri" pitchFamily="34" charset="0"/>
                <a:cs typeface="Times New Roman" pitchFamily="18" charset="0"/>
              </a:rPr>
              <a:t>baterie</a:t>
            </a:r>
            <a:r>
              <a:rPr kumimoji="0" lang="pl-PL" sz="2000" b="0" i="0" u="none" strike="noStrike" cap="none" normalizeH="0" baseline="0" dirty="0" smtClean="0">
                <a:ln>
                  <a:noFill/>
                </a:ln>
                <a:solidFill>
                  <a:schemeClr val="tx1"/>
                </a:solidFill>
                <a:effectLst/>
                <a:ea typeface="Calibri" pitchFamily="34" charset="0"/>
                <a:cs typeface="Times New Roman" pitchFamily="18" charset="0"/>
              </a:rPr>
              <a:t/>
            </a:r>
            <a:br>
              <a:rPr kumimoji="0" lang="pl-PL" sz="2000" b="0" i="0" u="none" strike="noStrike" cap="none" normalizeH="0" baseline="0" dirty="0" smtClean="0">
                <a:ln>
                  <a:noFill/>
                </a:ln>
                <a:solidFill>
                  <a:schemeClr val="tx1"/>
                </a:solidFill>
                <a:effectLst/>
                <a:ea typeface="Calibri" pitchFamily="34" charset="0"/>
                <a:cs typeface="Times New Roman" pitchFamily="18" charset="0"/>
              </a:rPr>
            </a:br>
            <a:r>
              <a:rPr kumimoji="0" lang="pl-PL" sz="2000" b="0" i="0" u="none" strike="noStrike" cap="none" normalizeH="0" baseline="0" dirty="0" smtClean="0">
                <a:ln>
                  <a:noFill/>
                </a:ln>
                <a:solidFill>
                  <a:schemeClr val="tx1"/>
                </a:solidFill>
                <a:effectLst/>
                <a:ea typeface="Calibri" pitchFamily="34" charset="0"/>
                <a:cs typeface="Times New Roman" pitchFamily="18" charset="0"/>
              </a:rPr>
              <a:t>są jak bakterie?</a:t>
            </a:r>
            <a:endParaRPr kumimoji="0" lang="pl-PL" sz="2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Jest wiele pytań na temat baterii,</a:t>
            </a:r>
            <a:br>
              <a:rPr kumimoji="0" lang="pl-PL" sz="2000" b="0" i="0" u="none" strike="noStrike" cap="none" normalizeH="0" baseline="0" dirty="0" smtClean="0">
                <a:ln>
                  <a:noFill/>
                </a:ln>
                <a:solidFill>
                  <a:schemeClr val="tx1"/>
                </a:solidFill>
                <a:effectLst/>
                <a:ea typeface="Calibri" pitchFamily="34" charset="0"/>
                <a:cs typeface="Times New Roman" pitchFamily="18" charset="0"/>
              </a:rPr>
            </a:br>
            <a:r>
              <a:rPr kumimoji="0" lang="pl-PL" sz="2000" b="0" i="0" u="none" strike="noStrike" cap="none" normalizeH="0" baseline="0" dirty="0" smtClean="0">
                <a:ln>
                  <a:noFill/>
                </a:ln>
                <a:solidFill>
                  <a:schemeClr val="tx1"/>
                </a:solidFill>
                <a:effectLst/>
                <a:ea typeface="Calibri" pitchFamily="34" charset="0"/>
                <a:cs typeface="Times New Roman" pitchFamily="18" charset="0"/>
              </a:rPr>
              <a:t>a na te pytania odpowiedź znam.</a:t>
            </a:r>
            <a:endParaRPr kumimoji="0" lang="pl-PL" sz="2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Te odpowiedzi </a:t>
            </a:r>
            <a:br>
              <a:rPr kumimoji="0" lang="pl-PL" sz="2000" b="0" i="0" u="none" strike="noStrike" cap="none" normalizeH="0" baseline="0" dirty="0" smtClean="0">
                <a:ln>
                  <a:noFill/>
                </a:ln>
                <a:solidFill>
                  <a:schemeClr val="tx1"/>
                </a:solidFill>
                <a:effectLst/>
                <a:ea typeface="Calibri" pitchFamily="34" charset="0"/>
                <a:cs typeface="Times New Roman" pitchFamily="18" charset="0"/>
              </a:rPr>
            </a:br>
            <a:r>
              <a:rPr kumimoji="0" lang="pl-PL" sz="2000" b="0" i="0" u="none" strike="noStrike" cap="none" normalizeH="0" baseline="0" dirty="0" smtClean="0">
                <a:ln>
                  <a:noFill/>
                </a:ln>
                <a:solidFill>
                  <a:schemeClr val="tx1"/>
                </a:solidFill>
                <a:effectLst/>
                <a:ea typeface="Calibri" pitchFamily="34" charset="0"/>
                <a:cs typeface="Times New Roman" pitchFamily="18" charset="0"/>
              </a:rPr>
              <a:t>to ołów i kadm.</a:t>
            </a:r>
            <a:endParaRPr kumimoji="0" lang="pl-PL" sz="2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W każdych bateriach </a:t>
            </a:r>
            <a:br>
              <a:rPr kumimoji="0" lang="pl-PL" sz="2000" b="0" i="0" u="none" strike="noStrike" cap="none" normalizeH="0" baseline="0" dirty="0" smtClean="0">
                <a:ln>
                  <a:noFill/>
                </a:ln>
                <a:solidFill>
                  <a:schemeClr val="tx1"/>
                </a:solidFill>
                <a:effectLst/>
                <a:ea typeface="Calibri" pitchFamily="34" charset="0"/>
                <a:cs typeface="Times New Roman" pitchFamily="18" charset="0"/>
              </a:rPr>
            </a:br>
            <a:r>
              <a:rPr kumimoji="0" lang="pl-PL" sz="2000" b="0" i="0" u="none" strike="noStrike" cap="none" normalizeH="0" baseline="0" dirty="0" smtClean="0">
                <a:ln>
                  <a:noFill/>
                </a:ln>
                <a:solidFill>
                  <a:schemeClr val="tx1"/>
                </a:solidFill>
                <a:effectLst/>
                <a:ea typeface="Calibri" pitchFamily="34" charset="0"/>
                <a:cs typeface="Times New Roman" pitchFamily="18" charset="0"/>
              </a:rPr>
              <a:t>są też toksyny,</a:t>
            </a:r>
            <a:br>
              <a:rPr kumimoji="0" lang="pl-PL" sz="2000" b="0" i="0" u="none" strike="noStrike" cap="none" normalizeH="0" baseline="0" dirty="0" smtClean="0">
                <a:ln>
                  <a:noFill/>
                </a:ln>
                <a:solidFill>
                  <a:schemeClr val="tx1"/>
                </a:solidFill>
                <a:effectLst/>
                <a:ea typeface="Calibri" pitchFamily="34" charset="0"/>
                <a:cs typeface="Times New Roman" pitchFamily="18" charset="0"/>
              </a:rPr>
            </a:br>
            <a:r>
              <a:rPr kumimoji="0" lang="pl-PL" sz="2000" b="0" i="0" u="none" strike="noStrike" cap="none" normalizeH="0" baseline="0" dirty="0" smtClean="0">
                <a:ln>
                  <a:noFill/>
                </a:ln>
                <a:solidFill>
                  <a:schemeClr val="tx1"/>
                </a:solidFill>
                <a:effectLst/>
                <a:ea typeface="Calibri" pitchFamily="34" charset="0"/>
                <a:cs typeface="Times New Roman" pitchFamily="18" charset="0"/>
              </a:rPr>
              <a:t>są bardzo trujące i bardzo żrące.</a:t>
            </a:r>
            <a:endParaRPr kumimoji="0" lang="pl-PL" sz="2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Ale posłuchajcie, to dobra rada:</a:t>
            </a:r>
            <a:endParaRPr kumimoji="0" lang="pl-PL" sz="2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Zbierajcie baterie,</a:t>
            </a:r>
            <a:br>
              <a:rPr kumimoji="0" lang="pl-PL" sz="2000" b="0" i="0" u="none" strike="noStrike" cap="none" normalizeH="0" baseline="0" dirty="0" smtClean="0">
                <a:ln>
                  <a:noFill/>
                </a:ln>
                <a:solidFill>
                  <a:schemeClr val="tx1"/>
                </a:solidFill>
                <a:effectLst/>
                <a:ea typeface="Calibri" pitchFamily="34" charset="0"/>
                <a:cs typeface="Times New Roman" pitchFamily="18" charset="0"/>
              </a:rPr>
            </a:br>
            <a:r>
              <a:rPr kumimoji="0" lang="pl-PL" sz="2000" b="0" i="0" u="none" strike="noStrike" cap="none" normalizeH="0" baseline="0" dirty="0" smtClean="0">
                <a:ln>
                  <a:noFill/>
                </a:ln>
                <a:solidFill>
                  <a:schemeClr val="tx1"/>
                </a:solidFill>
                <a:effectLst/>
                <a:ea typeface="Calibri" pitchFamily="34" charset="0"/>
                <a:cs typeface="Times New Roman" pitchFamily="18" charset="0"/>
              </a:rPr>
              <a:t>to dobra sprawa!</a:t>
            </a:r>
          </a:p>
          <a:p>
            <a:pPr marL="0" marR="0" lvl="0" indent="0"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Wiersz ucz. kl. IVA Marty Szymanik</a:t>
            </a:r>
            <a:endParaRPr kumimoji="0" lang="pl-PL" sz="2000" b="0" i="0" u="none" strike="noStrike" cap="none" normalizeH="0" baseline="0" dirty="0" smtClean="0">
              <a:ln>
                <a:noFill/>
              </a:ln>
              <a:solidFill>
                <a:schemeClr val="tx1"/>
              </a:solidFill>
              <a:effectLst/>
            </a:endParaRPr>
          </a:p>
        </p:txBody>
      </p:sp>
      <p:pic>
        <p:nvPicPr>
          <p:cNvPr id="1027" name="Picture 3" descr="http://www.spirulina.pl/wp-content/uploads/2012/04/olow.jpg"/>
          <p:cNvPicPr>
            <a:picLocks noChangeAspect="1" noChangeArrowheads="1"/>
          </p:cNvPicPr>
          <p:nvPr/>
        </p:nvPicPr>
        <p:blipFill>
          <a:blip r:embed="rId2"/>
          <a:srcRect/>
          <a:stretch>
            <a:fillRect/>
          </a:stretch>
        </p:blipFill>
        <p:spPr bwMode="auto">
          <a:xfrm>
            <a:off x="6715140" y="214290"/>
            <a:ext cx="1800225" cy="2171701"/>
          </a:xfrm>
          <a:prstGeom prst="rect">
            <a:avLst/>
          </a:prstGeom>
          <a:noFill/>
        </p:spPr>
      </p:pic>
      <p:pic>
        <p:nvPicPr>
          <p:cNvPr id="1029" name="Picture 5" descr="http://mm.pwn.pl/ency/jpg/583/1q/d90i5460.jpg"/>
          <p:cNvPicPr>
            <a:picLocks noChangeAspect="1" noChangeArrowheads="1"/>
          </p:cNvPicPr>
          <p:nvPr/>
        </p:nvPicPr>
        <p:blipFill>
          <a:blip r:embed="rId3"/>
          <a:srcRect l="26650" t="7979" r="25761" b="6914"/>
          <a:stretch>
            <a:fillRect/>
          </a:stretch>
        </p:blipFill>
        <p:spPr bwMode="auto">
          <a:xfrm>
            <a:off x="0" y="4214818"/>
            <a:ext cx="1785950" cy="2286016"/>
          </a:xfrm>
          <a:prstGeom prst="rect">
            <a:avLst/>
          </a:prstGeom>
          <a:noFill/>
        </p:spPr>
      </p:pic>
      <p:pic>
        <p:nvPicPr>
          <p:cNvPr id="1031" name="Picture 7" descr="http://www.zory24.pl/userfiles/Image/article_photos/b_pre_505c2988e8c40.jpg"/>
          <p:cNvPicPr>
            <a:picLocks noChangeAspect="1" noChangeArrowheads="1"/>
          </p:cNvPicPr>
          <p:nvPr/>
        </p:nvPicPr>
        <p:blipFill>
          <a:blip r:embed="rId4"/>
          <a:srcRect l="13325"/>
          <a:stretch>
            <a:fillRect/>
          </a:stretch>
        </p:blipFill>
        <p:spPr bwMode="auto">
          <a:xfrm>
            <a:off x="5891216" y="3357562"/>
            <a:ext cx="3252784" cy="2733676"/>
          </a:xfrm>
          <a:prstGeom prst="rect">
            <a:avLst/>
          </a:prstGeom>
          <a:noFill/>
        </p:spPr>
      </p:pic>
      <p:pic>
        <p:nvPicPr>
          <p:cNvPr id="1033" name="Picture 9" descr="http://www.menopauza.pl/content_picture/300x/baterie.jpg"/>
          <p:cNvPicPr>
            <a:picLocks noChangeAspect="1" noChangeArrowheads="1"/>
          </p:cNvPicPr>
          <p:nvPr/>
        </p:nvPicPr>
        <p:blipFill>
          <a:blip r:embed="rId5"/>
          <a:srcRect l="14999" r="10000"/>
          <a:stretch>
            <a:fillRect/>
          </a:stretch>
        </p:blipFill>
        <p:spPr bwMode="auto">
          <a:xfrm>
            <a:off x="214282" y="0"/>
            <a:ext cx="2143140" cy="21717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00166" y="2413338"/>
            <a:ext cx="6286544" cy="1754326"/>
          </a:xfrm>
          <a:prstGeom prst="rect">
            <a:avLst/>
          </a:prstGeom>
        </p:spPr>
        <p:txBody>
          <a:bodyPr wrap="square">
            <a:spAutoFit/>
          </a:bodyPr>
          <a:lstStyle/>
          <a:p>
            <a:pPr lvl="0" algn="ctr" fontAlgn="base">
              <a:spcBef>
                <a:spcPct val="0"/>
              </a:spcBef>
              <a:spcAft>
                <a:spcPct val="0"/>
              </a:spcAft>
            </a:pPr>
            <a:r>
              <a:rPr lang="pl-PL" sz="3600" b="1" dirty="0" smtClean="0">
                <a:ea typeface="Calibri" pitchFamily="34" charset="0"/>
                <a:cs typeface="Times New Roman" pitchFamily="18" charset="0"/>
              </a:rPr>
              <a:t>Dziękujemy za uwagę!</a:t>
            </a:r>
          </a:p>
          <a:p>
            <a:pPr lvl="0" algn="ctr" fontAlgn="base">
              <a:spcBef>
                <a:spcPct val="0"/>
              </a:spcBef>
              <a:spcAft>
                <a:spcPct val="0"/>
              </a:spcAft>
            </a:pPr>
            <a:endParaRPr lang="pl-PL" dirty="0" smtClean="0">
              <a:cs typeface="Times New Roman" pitchFamily="18" charset="0"/>
            </a:endParaRPr>
          </a:p>
          <a:p>
            <a:pPr lvl="0" algn="ctr" fontAlgn="base">
              <a:spcBef>
                <a:spcPct val="0"/>
              </a:spcBef>
              <a:spcAft>
                <a:spcPct val="0"/>
              </a:spcAft>
            </a:pPr>
            <a:endParaRPr lang="pl-PL" dirty="0" smtClean="0"/>
          </a:p>
          <a:p>
            <a:pPr lvl="0" algn="ctr" eaLnBrk="0" fontAlgn="base" hangingPunct="0">
              <a:spcBef>
                <a:spcPct val="0"/>
              </a:spcBef>
              <a:spcAft>
                <a:spcPct val="0"/>
              </a:spcAft>
            </a:pPr>
            <a:r>
              <a:rPr lang="pl-PL" dirty="0" smtClean="0">
                <a:ea typeface="Calibri" pitchFamily="34" charset="0"/>
                <a:cs typeface="Times New Roman" pitchFamily="18" charset="0"/>
              </a:rPr>
              <a:t>Uczniowie kl. </a:t>
            </a:r>
            <a:r>
              <a:rPr lang="pl-PL" dirty="0" smtClean="0">
                <a:ea typeface="Calibri" pitchFamily="34" charset="0"/>
                <a:cs typeface="Times New Roman" pitchFamily="18" charset="0"/>
              </a:rPr>
              <a:t>IV</a:t>
            </a:r>
            <a:endParaRPr lang="pl-PL" dirty="0" smtClean="0"/>
          </a:p>
          <a:p>
            <a:pPr lvl="0" algn="ctr" eaLnBrk="0" fontAlgn="base" hangingPunct="0">
              <a:spcBef>
                <a:spcPct val="0"/>
              </a:spcBef>
              <a:spcAft>
                <a:spcPct val="0"/>
              </a:spcAft>
            </a:pPr>
            <a:r>
              <a:rPr lang="pl-PL" dirty="0" smtClean="0">
                <a:ea typeface="Calibri" pitchFamily="34" charset="0"/>
                <a:cs typeface="Times New Roman" pitchFamily="18" charset="0"/>
              </a:rPr>
              <a:t>Szkoły Podstawowej im. Czesława Wycecha w Sadownem</a:t>
            </a:r>
            <a:endParaRPr lang="pl-PL"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714356"/>
            <a:ext cx="8229600" cy="285752"/>
          </a:xfrm>
        </p:spPr>
        <p:txBody>
          <a:bodyPr>
            <a:normAutofit fontScale="90000"/>
          </a:bodyPr>
          <a:lstStyle/>
          <a:p>
            <a:r>
              <a:rPr lang="pl-PL" sz="3300" b="1" dirty="0"/>
              <a:t>Zbiórka baterii </a:t>
            </a:r>
            <a:r>
              <a:rPr lang="pl-PL" sz="3300" b="1" dirty="0" smtClean="0"/>
              <a:t>w naszej szkole</a:t>
            </a:r>
            <a:r>
              <a:rPr lang="pl-PL" dirty="0"/>
              <a:t/>
            </a:r>
            <a:br>
              <a:rPr lang="pl-PL" dirty="0"/>
            </a:br>
            <a:endParaRPr lang="pl-PL" dirty="0"/>
          </a:p>
        </p:txBody>
      </p:sp>
      <p:sp>
        <p:nvSpPr>
          <p:cNvPr id="3" name="Symbol zastępczy zawartości 2"/>
          <p:cNvSpPr>
            <a:spLocks noGrp="1"/>
          </p:cNvSpPr>
          <p:nvPr>
            <p:ph idx="1"/>
          </p:nvPr>
        </p:nvSpPr>
        <p:spPr>
          <a:xfrm>
            <a:off x="214282" y="1071546"/>
            <a:ext cx="8572560" cy="2071702"/>
          </a:xfrm>
        </p:spPr>
        <p:txBody>
          <a:bodyPr>
            <a:normAutofit fontScale="62500" lnSpcReduction="20000"/>
          </a:bodyPr>
          <a:lstStyle/>
          <a:p>
            <a:pPr algn="just">
              <a:buNone/>
            </a:pPr>
            <a:r>
              <a:rPr lang="pl-PL" dirty="0" smtClean="0"/>
              <a:t>            W </a:t>
            </a:r>
            <a:r>
              <a:rPr lang="pl-PL" dirty="0"/>
              <a:t>naszej szkole, która liczy 289 uczniów, cały </a:t>
            </a:r>
            <a:r>
              <a:rPr lang="pl-PL" dirty="0" smtClean="0"/>
              <a:t>rok zbieramy </a:t>
            </a:r>
            <a:r>
              <a:rPr lang="pl-PL" dirty="0"/>
              <a:t>baterie. Informacje o zbiórce baterii umieszczone są na gazetce Samorządu Uczniowskiego. </a:t>
            </a:r>
          </a:p>
          <a:p>
            <a:pPr algn="just">
              <a:buNone/>
            </a:pPr>
            <a:r>
              <a:rPr lang="pl-PL" dirty="0" smtClean="0"/>
              <a:t>            W </a:t>
            </a:r>
            <a:r>
              <a:rPr lang="pl-PL" dirty="0"/>
              <a:t>pierwszym tygodniu każdego miesiąca Piotrek Rudo </a:t>
            </a:r>
            <a:r>
              <a:rPr lang="pl-PL" dirty="0" smtClean="0"/>
              <a:t>i </a:t>
            </a:r>
            <a:r>
              <a:rPr lang="pl-PL" dirty="0"/>
              <a:t>Daniel Dębkowski, na wadze kuchennej, z dokładnością </a:t>
            </a:r>
            <a:r>
              <a:rPr lang="pl-PL" dirty="0" smtClean="0"/>
              <a:t>do </a:t>
            </a:r>
            <a:r>
              <a:rPr lang="pl-PL" dirty="0"/>
              <a:t>1 grama, ważą baterie zebrane przez poszczególne klasy. Baterie oddawane są do </a:t>
            </a:r>
            <a:r>
              <a:rPr lang="pl-PL" dirty="0" err="1"/>
              <a:t>Reby</a:t>
            </a:r>
            <a:r>
              <a:rPr lang="pl-PL" dirty="0"/>
              <a:t> – Organizacji Odzysku. </a:t>
            </a:r>
            <a:endParaRPr lang="pl-PL" dirty="0" smtClean="0"/>
          </a:p>
          <a:p>
            <a:pPr algn="just">
              <a:buNone/>
            </a:pPr>
            <a:r>
              <a:rPr lang="pl-PL" dirty="0"/>
              <a:t> </a:t>
            </a:r>
            <a:r>
              <a:rPr lang="pl-PL" dirty="0" smtClean="0"/>
              <a:t>           W </a:t>
            </a:r>
            <a:r>
              <a:rPr lang="pl-PL" dirty="0"/>
              <a:t>tym roku szkolnym wyniki zbiórki baterii przedstawiają się następująco</a:t>
            </a:r>
            <a:r>
              <a:rPr lang="pl-PL" dirty="0" smtClean="0"/>
              <a:t>:</a:t>
            </a:r>
            <a:endParaRPr lang="pl-PL" dirty="0"/>
          </a:p>
        </p:txBody>
      </p:sp>
      <p:pic>
        <p:nvPicPr>
          <p:cNvPr id="5" name="Obraz 4" descr="C:\Documents and Settings\Ewa\Pulpit\Czy baterie są jak bakterie\Zdjęcia\Nowy folder\DSCF7290.JPG"/>
          <p:cNvPicPr/>
          <p:nvPr/>
        </p:nvPicPr>
        <p:blipFill>
          <a:blip r:embed="rId2" cstate="print"/>
          <a:srcRect l="11240" t="9801" r="23967"/>
          <a:stretch>
            <a:fillRect/>
          </a:stretch>
        </p:blipFill>
        <p:spPr bwMode="auto">
          <a:xfrm>
            <a:off x="5429256" y="3143248"/>
            <a:ext cx="2286016" cy="3500462"/>
          </a:xfrm>
          <a:prstGeom prst="rect">
            <a:avLst/>
          </a:prstGeom>
          <a:noFill/>
          <a:ln w="9525">
            <a:noFill/>
            <a:miter lim="800000"/>
            <a:headEnd/>
            <a:tailEnd/>
          </a:ln>
        </p:spPr>
      </p:pic>
      <p:pic>
        <p:nvPicPr>
          <p:cNvPr id="6" name="Obraz 5" descr="C:\Documents and Settings\Ewa\Pulpit\Czy baterie są jak bakterie\Zdjęcia\Nowy folder\DSCF7279.JPG"/>
          <p:cNvPicPr/>
          <p:nvPr/>
        </p:nvPicPr>
        <p:blipFill>
          <a:blip r:embed="rId3" cstate="print"/>
          <a:srcRect l="14711" t="27667" r="14876"/>
          <a:stretch>
            <a:fillRect/>
          </a:stretch>
        </p:blipFill>
        <p:spPr bwMode="auto">
          <a:xfrm>
            <a:off x="1714480" y="3143248"/>
            <a:ext cx="2428893" cy="341947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042"/>
            <a:ext cx="8229600" cy="1785950"/>
          </a:xfrm>
        </p:spPr>
        <p:txBody>
          <a:bodyPr>
            <a:normAutofit fontScale="90000"/>
          </a:bodyPr>
          <a:lstStyle/>
          <a:p>
            <a:r>
              <a:rPr lang="pl-PL" sz="2200" dirty="0" smtClean="0"/>
              <a:t>Chcąc zachęcić jak największą liczbę osób do obejrzenia naszej wystawy, przygotowaliśmy zaproszenia dla rodziców uczniów naszej szkoły oraz notatkę na temat działania na środowisko naturalne baterii, która została umieszczona na stronie internetowej naszej szkoły.</a:t>
            </a:r>
            <a:r>
              <a:rPr lang="pl-PL" dirty="0" smtClean="0"/>
              <a:t/>
            </a:r>
            <a:br>
              <a:rPr lang="pl-PL" dirty="0" smtClean="0"/>
            </a:br>
            <a:endParaRPr lang="pl-PL" dirty="0"/>
          </a:p>
        </p:txBody>
      </p:sp>
      <p:pic>
        <p:nvPicPr>
          <p:cNvPr id="4" name="irc_mi" descr="http://www.szkolneblogi.pl/Members/kryspina/baterie.png/image_preview"/>
          <p:cNvPicPr>
            <a:picLocks noGrp="1"/>
          </p:cNvPicPr>
          <p:nvPr>
            <p:ph idx="1"/>
          </p:nvPr>
        </p:nvPicPr>
        <p:blipFill>
          <a:blip r:embed="rId2"/>
          <a:srcRect/>
          <a:stretch>
            <a:fillRect/>
          </a:stretch>
        </p:blipFill>
        <p:spPr bwMode="auto">
          <a:xfrm>
            <a:off x="285720" y="2571744"/>
            <a:ext cx="3500462" cy="2714644"/>
          </a:xfrm>
          <a:prstGeom prst="rect">
            <a:avLst/>
          </a:prstGeom>
          <a:noFill/>
          <a:ln w="9525">
            <a:noFill/>
            <a:miter lim="800000"/>
            <a:headEnd/>
            <a:tailEnd/>
          </a:ln>
        </p:spPr>
      </p:pic>
      <p:sp>
        <p:nvSpPr>
          <p:cNvPr id="5121" name="Rectangle 1"/>
          <p:cNvSpPr>
            <a:spLocks noChangeArrowheads="1"/>
          </p:cNvSpPr>
          <p:nvPr/>
        </p:nvSpPr>
        <p:spPr bwMode="auto">
          <a:xfrm>
            <a:off x="500034" y="5214950"/>
            <a:ext cx="250033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ZAPROSZENIE</a:t>
            </a:r>
            <a:endParaRPr kumimoji="0" lang="pl-PL" sz="1800" b="0" i="0" u="none" strike="noStrike" cap="none" normalizeH="0" baseline="0" dirty="0" smtClean="0">
              <a:ln>
                <a:noFill/>
              </a:ln>
              <a:solidFill>
                <a:schemeClr val="tx1"/>
              </a:solidFill>
              <a:effectLst/>
              <a:latin typeface="Arial" pitchFamily="34" charset="0"/>
            </a:endParaRPr>
          </a:p>
        </p:txBody>
      </p:sp>
      <p:sp>
        <p:nvSpPr>
          <p:cNvPr id="7" name="Prostokąt 6"/>
          <p:cNvSpPr/>
          <p:nvPr/>
        </p:nvSpPr>
        <p:spPr>
          <a:xfrm>
            <a:off x="3500430" y="2357430"/>
            <a:ext cx="5429256" cy="3416320"/>
          </a:xfrm>
          <a:prstGeom prst="rect">
            <a:avLst/>
          </a:prstGeom>
        </p:spPr>
        <p:txBody>
          <a:bodyPr wrap="square">
            <a:spAutoFit/>
          </a:bodyPr>
          <a:lstStyle/>
          <a:p>
            <a:pPr algn="ctr"/>
            <a:r>
              <a:rPr lang="pl-PL" dirty="0"/>
              <a:t>Uczniowie klas IV zapraszają na wystawę prac, która odbędzie się w:</a:t>
            </a:r>
          </a:p>
          <a:p>
            <a:pPr algn="ctr"/>
            <a:r>
              <a:rPr lang="pl-PL" dirty="0"/>
              <a:t> Urzędzie Gminy (6-10.03.), </a:t>
            </a:r>
          </a:p>
          <a:p>
            <a:pPr algn="ctr"/>
            <a:r>
              <a:rPr lang="pl-PL" dirty="0"/>
              <a:t>Banku Spółdzielczym (11-13.03.), </a:t>
            </a:r>
          </a:p>
          <a:p>
            <a:pPr algn="ctr"/>
            <a:r>
              <a:rPr lang="pl-PL" dirty="0"/>
              <a:t>Domu Kultury (16-18.03).</a:t>
            </a:r>
          </a:p>
          <a:p>
            <a:pPr algn="ctr"/>
            <a:r>
              <a:rPr lang="pl-PL" dirty="0"/>
              <a:t>Na wystawie będą wyeksponowane prace plastyczne, które dotyczą prawidłowego postępowania </a:t>
            </a:r>
            <a:r>
              <a:rPr lang="pl-PL" dirty="0" smtClean="0"/>
              <a:t/>
            </a:r>
            <a:br>
              <a:rPr lang="pl-PL" dirty="0" smtClean="0"/>
            </a:br>
            <a:r>
              <a:rPr lang="pl-PL" dirty="0" smtClean="0"/>
              <a:t>ze </a:t>
            </a:r>
            <a:r>
              <a:rPr lang="pl-PL" dirty="0"/>
              <a:t>zużytymi bateriami.</a:t>
            </a:r>
          </a:p>
          <a:p>
            <a:pPr algn="ctr"/>
            <a:r>
              <a:rPr lang="pl-PL" dirty="0"/>
              <a:t>Jeśli będziecie Państwo w tym czasie </a:t>
            </a:r>
            <a:br>
              <a:rPr lang="pl-PL" dirty="0"/>
            </a:br>
            <a:r>
              <a:rPr lang="pl-PL" dirty="0"/>
              <a:t>w wyżej wymienionych </a:t>
            </a:r>
            <a:br>
              <a:rPr lang="pl-PL" dirty="0"/>
            </a:br>
            <a:r>
              <a:rPr lang="pl-PL" dirty="0" smtClean="0"/>
              <a:t>budynkach </a:t>
            </a:r>
            <a:r>
              <a:rPr lang="pl-PL" dirty="0"/>
              <a:t>użyteczności publicznej </a:t>
            </a:r>
            <a:br>
              <a:rPr lang="pl-PL" dirty="0"/>
            </a:br>
            <a:r>
              <a:rPr lang="pl-PL" dirty="0"/>
              <a:t>prosimy bardzo „zerknijcie” na nie </a:t>
            </a:r>
            <a:r>
              <a:rPr lang="pl-PL" dirty="0">
                <a:sym typeface="Wingdings"/>
              </a:rPr>
              <a:t></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282" y="357166"/>
            <a:ext cx="864399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pl-PL" sz="2000" i="0" u="none" strike="noStrike" cap="none" normalizeH="0" baseline="0" dirty="0" smtClean="0">
                <a:ln>
                  <a:noFill/>
                </a:ln>
                <a:solidFill>
                  <a:schemeClr val="tx1"/>
                </a:solidFill>
                <a:effectLst/>
                <a:ea typeface="Calibri" pitchFamily="34" charset="0"/>
                <a:cs typeface="Times New Roman" pitchFamily="18" charset="0"/>
              </a:rPr>
              <a:t>Z wielkim zaangażowaniem przystąpiliśmy do akcji promocyjnej, która odbyła się w naszej szkole, Urzędzie Gminy, Banku Spółdzielczym i Gminnym Ośrodku Kultury. W związku z tym, że w budynku naszej szkoły mieści się także Zespół Szkół Ponadgimnazjalnych, wielu licealistów i uczniów Zasadniczej Szkoły Zawodowej obejrzało naszą wystawę.</a:t>
            </a:r>
            <a:endParaRPr kumimoji="0" lang="pl-PL" sz="2000" i="0" u="none" strike="noStrike" cap="none" normalizeH="0" baseline="0" dirty="0" smtClean="0">
              <a:ln>
                <a:noFill/>
              </a:ln>
              <a:solidFill>
                <a:schemeClr val="tx1"/>
              </a:solidFill>
              <a:effectLst/>
            </a:endParaRPr>
          </a:p>
        </p:txBody>
      </p:sp>
      <p:pic>
        <p:nvPicPr>
          <p:cNvPr id="3" name="Obraz 2" descr="C:\Documents and Settings\Ewa\Pulpit\Czy baterie są jak bakterie\Zdjęcia\DSCF7277.JPG"/>
          <p:cNvPicPr/>
          <p:nvPr/>
        </p:nvPicPr>
        <p:blipFill>
          <a:blip r:embed="rId2" cstate="print"/>
          <a:srcRect l="8378" t="37885" r="12656" b="38987"/>
          <a:stretch>
            <a:fillRect/>
          </a:stretch>
        </p:blipFill>
        <p:spPr bwMode="auto">
          <a:xfrm>
            <a:off x="214283" y="2285992"/>
            <a:ext cx="3857652" cy="1000125"/>
          </a:xfrm>
          <a:prstGeom prst="rect">
            <a:avLst/>
          </a:prstGeom>
          <a:noFill/>
          <a:ln w="9525">
            <a:noFill/>
            <a:miter lim="800000"/>
            <a:headEnd/>
            <a:tailEnd/>
          </a:ln>
        </p:spPr>
      </p:pic>
      <p:pic>
        <p:nvPicPr>
          <p:cNvPr id="4" name="Obraz 3" descr="C:\Documents and Settings\Ewa\Pulpit\Czy baterie są jak bakterie\Zdjęcia\DSCF7268.JPG"/>
          <p:cNvPicPr/>
          <p:nvPr/>
        </p:nvPicPr>
        <p:blipFill>
          <a:blip r:embed="rId3" cstate="print"/>
          <a:srcRect/>
          <a:stretch>
            <a:fillRect/>
          </a:stretch>
        </p:blipFill>
        <p:spPr bwMode="auto">
          <a:xfrm>
            <a:off x="571472" y="3357562"/>
            <a:ext cx="3133725" cy="2350294"/>
          </a:xfrm>
          <a:prstGeom prst="rect">
            <a:avLst/>
          </a:prstGeom>
          <a:noFill/>
          <a:ln w="9525">
            <a:noFill/>
            <a:miter lim="800000"/>
            <a:headEnd/>
            <a:tailEnd/>
          </a:ln>
        </p:spPr>
      </p:pic>
      <p:sp>
        <p:nvSpPr>
          <p:cNvPr id="5" name="Prostokąt 4"/>
          <p:cNvSpPr/>
          <p:nvPr/>
        </p:nvSpPr>
        <p:spPr>
          <a:xfrm>
            <a:off x="357158" y="5857892"/>
            <a:ext cx="3868448" cy="369332"/>
          </a:xfrm>
          <a:prstGeom prst="rect">
            <a:avLst/>
          </a:prstGeom>
        </p:spPr>
        <p:txBody>
          <a:bodyPr wrap="square">
            <a:spAutoFit/>
          </a:bodyPr>
          <a:lstStyle/>
          <a:p>
            <a:r>
              <a:rPr lang="pl-PL" dirty="0"/>
              <a:t>Z Dyrektor Banku – Panią Beatą Piwko</a:t>
            </a:r>
          </a:p>
        </p:txBody>
      </p:sp>
      <p:pic>
        <p:nvPicPr>
          <p:cNvPr id="6" name="Obraz 5" descr="http://goksadowne.pl/images/Slider/Warsztaty%20ceramiczne.jpg"/>
          <p:cNvPicPr/>
          <p:nvPr/>
        </p:nvPicPr>
        <p:blipFill>
          <a:blip r:embed="rId4"/>
          <a:srcRect l="10579" t="7944" r="74214" b="78037"/>
          <a:stretch>
            <a:fillRect/>
          </a:stretch>
        </p:blipFill>
        <p:spPr bwMode="auto">
          <a:xfrm>
            <a:off x="6715140" y="2143116"/>
            <a:ext cx="876300" cy="1143000"/>
          </a:xfrm>
          <a:prstGeom prst="rect">
            <a:avLst/>
          </a:prstGeom>
          <a:noFill/>
          <a:ln w="9525">
            <a:noFill/>
            <a:miter lim="800000"/>
            <a:headEnd/>
            <a:tailEnd/>
          </a:ln>
        </p:spPr>
      </p:pic>
      <p:pic>
        <p:nvPicPr>
          <p:cNvPr id="7" name="Obraz 6" descr="C:\Documents and Settings\Ewa\Pulpit\Czy baterie są jak bakterie\Zdjęcia\DSCF7280.JPG"/>
          <p:cNvPicPr/>
          <p:nvPr/>
        </p:nvPicPr>
        <p:blipFill>
          <a:blip r:embed="rId5" cstate="print"/>
          <a:srcRect/>
          <a:stretch>
            <a:fillRect/>
          </a:stretch>
        </p:blipFill>
        <p:spPr bwMode="auto">
          <a:xfrm>
            <a:off x="4286248" y="3214686"/>
            <a:ext cx="2357454" cy="2000264"/>
          </a:xfrm>
          <a:prstGeom prst="rect">
            <a:avLst/>
          </a:prstGeom>
          <a:noFill/>
          <a:ln w="9525">
            <a:noFill/>
            <a:miter lim="800000"/>
            <a:headEnd/>
            <a:tailEnd/>
          </a:ln>
        </p:spPr>
      </p:pic>
      <p:pic>
        <p:nvPicPr>
          <p:cNvPr id="8" name="Obraz 7" descr="C:\Documents and Settings\Ewa\Pulpit\Czy baterie są jak bakterie\Zdjęcia\DSCF7282.JPG"/>
          <p:cNvPicPr/>
          <p:nvPr/>
        </p:nvPicPr>
        <p:blipFill>
          <a:blip r:embed="rId6" cstate="print"/>
          <a:srcRect l="7934" r="23802"/>
          <a:stretch>
            <a:fillRect/>
          </a:stretch>
        </p:blipFill>
        <p:spPr bwMode="auto">
          <a:xfrm>
            <a:off x="6786578" y="4214818"/>
            <a:ext cx="2166203" cy="2381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571604" y="357166"/>
            <a:ext cx="628654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ea typeface="Calibri" pitchFamily="34" charset="0"/>
                <a:cs typeface="Times New Roman" pitchFamily="18" charset="0"/>
              </a:rPr>
              <a:t>Nasze prace w Urzędzie Gminy Sadowne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500" b="0" i="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5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Spotkanie z Wójtem – Panem Waldemarem Cyranem</a:t>
            </a:r>
            <a:br>
              <a:rPr kumimoji="0" lang="pl-PL" sz="2000" b="0" i="0" u="none" strike="noStrike" cap="none" normalizeH="0" baseline="0" dirty="0" smtClean="0">
                <a:ln>
                  <a:noFill/>
                </a:ln>
                <a:solidFill>
                  <a:schemeClr val="tx1"/>
                </a:solidFill>
                <a:effectLst/>
                <a:ea typeface="Calibri" pitchFamily="34" charset="0"/>
                <a:cs typeface="Times New Roman" pitchFamily="18" charset="0"/>
              </a:rPr>
            </a:br>
            <a:r>
              <a:rPr kumimoji="0" lang="pl-PL" sz="2000" b="0" i="0" u="none" strike="noStrike" cap="none" normalizeH="0" baseline="0" dirty="0" smtClean="0">
                <a:ln>
                  <a:noFill/>
                </a:ln>
                <a:solidFill>
                  <a:schemeClr val="tx1"/>
                </a:solidFill>
                <a:effectLst/>
                <a:ea typeface="Calibri" pitchFamily="34" charset="0"/>
                <a:cs typeface="Times New Roman" pitchFamily="18" charset="0"/>
              </a:rPr>
              <a:t>i Sekretarzem – Panem Zbigniewem Bocianem</a:t>
            </a:r>
            <a:endParaRPr kumimoji="0" lang="pl-PL" sz="2000" b="0" i="0" u="none" strike="noStrike" cap="none" normalizeH="0" baseline="0" dirty="0" smtClean="0">
              <a:ln>
                <a:noFill/>
              </a:ln>
              <a:solidFill>
                <a:schemeClr val="tx1"/>
              </a:solidFill>
              <a:effectLst/>
            </a:endParaRPr>
          </a:p>
        </p:txBody>
      </p:sp>
      <p:pic>
        <p:nvPicPr>
          <p:cNvPr id="3" name="Obraz 2" descr="C:\Documents and Settings\Ewa\Pulpit\Czy baterie są jak bakterie\Zdjęcia\DSCF7278.JPG"/>
          <p:cNvPicPr/>
          <p:nvPr/>
        </p:nvPicPr>
        <p:blipFill>
          <a:blip r:embed="rId3" cstate="print"/>
          <a:srcRect t="31938" b="25331"/>
          <a:stretch>
            <a:fillRect/>
          </a:stretch>
        </p:blipFill>
        <p:spPr bwMode="auto">
          <a:xfrm>
            <a:off x="2000232" y="1714488"/>
            <a:ext cx="5262559" cy="1281115"/>
          </a:xfrm>
          <a:prstGeom prst="rect">
            <a:avLst/>
          </a:prstGeom>
          <a:noFill/>
          <a:ln w="9525">
            <a:noFill/>
            <a:miter lim="800000"/>
            <a:headEnd/>
            <a:tailEnd/>
          </a:ln>
        </p:spPr>
      </p:pic>
      <p:pic>
        <p:nvPicPr>
          <p:cNvPr id="4" name="Obraz 3" descr="C:\Documents and Settings\Ewa\Pulpit\Czy baterie są jak bakterie\Zdjęcia\DSCF7209.JPG"/>
          <p:cNvPicPr/>
          <p:nvPr/>
        </p:nvPicPr>
        <p:blipFill>
          <a:blip r:embed="rId4" cstate="print"/>
          <a:srcRect/>
          <a:stretch>
            <a:fillRect/>
          </a:stretch>
        </p:blipFill>
        <p:spPr bwMode="auto">
          <a:xfrm>
            <a:off x="5072066" y="3286124"/>
            <a:ext cx="3571900" cy="3000396"/>
          </a:xfrm>
          <a:prstGeom prst="rect">
            <a:avLst/>
          </a:prstGeom>
          <a:noFill/>
          <a:ln w="9525">
            <a:noFill/>
            <a:miter lim="800000"/>
            <a:headEnd/>
            <a:tailEnd/>
          </a:ln>
        </p:spPr>
      </p:pic>
      <p:pic>
        <p:nvPicPr>
          <p:cNvPr id="5" name="Obraz 4" descr="C:\Documents and Settings\Ewa\Pulpit\Czy baterie są jak bakterie\Zdjęcia\DSCF7208.JPG"/>
          <p:cNvPicPr/>
          <p:nvPr/>
        </p:nvPicPr>
        <p:blipFill>
          <a:blip r:embed="rId5" cstate="print"/>
          <a:srcRect/>
          <a:stretch>
            <a:fillRect/>
          </a:stretch>
        </p:blipFill>
        <p:spPr bwMode="auto">
          <a:xfrm>
            <a:off x="500034" y="3286124"/>
            <a:ext cx="4143404" cy="29289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7158" y="500042"/>
            <a:ext cx="8501122" cy="1015663"/>
          </a:xfrm>
          <a:prstGeom prst="rect">
            <a:avLst/>
          </a:prstGeom>
        </p:spPr>
        <p:txBody>
          <a:bodyPr wrap="square">
            <a:spAutoFit/>
          </a:bodyPr>
          <a:lstStyle/>
          <a:p>
            <a:pPr algn="just"/>
            <a:r>
              <a:rPr lang="pl-PL" sz="2000" dirty="0" smtClean="0"/>
              <a:t>     Nasza </a:t>
            </a:r>
            <a:r>
              <a:rPr lang="pl-PL" sz="2000" dirty="0"/>
              <a:t>wystawa cieszyła się dużym zainteresowaniem nie tylko odwiedzających budynki użyteczności publicznej, ale także przypadkowych </a:t>
            </a:r>
            <a:r>
              <a:rPr lang="pl-PL" sz="2000" dirty="0" smtClean="0"/>
              <a:t>przechodniów.</a:t>
            </a:r>
            <a:endParaRPr lang="pl-PL" sz="2000" dirty="0"/>
          </a:p>
        </p:txBody>
      </p:sp>
      <p:pic>
        <p:nvPicPr>
          <p:cNvPr id="3" name="Obraz 2" descr="C:\Documents and Settings\Ewa\Pulpit\Czy baterie są jak bakterie\Zdjęcia\DSCF7270.JPG"/>
          <p:cNvPicPr/>
          <p:nvPr/>
        </p:nvPicPr>
        <p:blipFill>
          <a:blip r:embed="rId2" cstate="print"/>
          <a:srcRect l="16887" t="29515" r="3974"/>
          <a:stretch>
            <a:fillRect/>
          </a:stretch>
        </p:blipFill>
        <p:spPr bwMode="auto">
          <a:xfrm>
            <a:off x="285720" y="2071678"/>
            <a:ext cx="3143272" cy="2071702"/>
          </a:xfrm>
          <a:prstGeom prst="rect">
            <a:avLst/>
          </a:prstGeom>
          <a:noFill/>
          <a:ln w="9525">
            <a:noFill/>
            <a:miter lim="800000"/>
            <a:headEnd/>
            <a:tailEnd/>
          </a:ln>
        </p:spPr>
      </p:pic>
      <p:pic>
        <p:nvPicPr>
          <p:cNvPr id="4" name="Obraz 3" descr="C:\Documents and Settings\Ewa\Pulpit\Czy baterie są jak bakterie\Zdjęcia\DSCF7271.JPG"/>
          <p:cNvPicPr/>
          <p:nvPr/>
        </p:nvPicPr>
        <p:blipFill>
          <a:blip r:embed="rId3" cstate="print"/>
          <a:srcRect/>
          <a:stretch>
            <a:fillRect/>
          </a:stretch>
        </p:blipFill>
        <p:spPr bwMode="auto">
          <a:xfrm>
            <a:off x="6072198" y="2071678"/>
            <a:ext cx="2825750" cy="2119313"/>
          </a:xfrm>
          <a:prstGeom prst="rect">
            <a:avLst/>
          </a:prstGeom>
          <a:noFill/>
          <a:ln w="9525">
            <a:noFill/>
            <a:miter lim="800000"/>
            <a:headEnd/>
            <a:tailEnd/>
          </a:ln>
        </p:spPr>
      </p:pic>
      <p:pic>
        <p:nvPicPr>
          <p:cNvPr id="5" name="Obraz 4" descr="C:\Documents and Settings\Ewa\Pulpit\Czy baterie są jak bakterie\Zdjęcia\DSCF7273.JPG"/>
          <p:cNvPicPr/>
          <p:nvPr/>
        </p:nvPicPr>
        <p:blipFill>
          <a:blip r:embed="rId4" cstate="print"/>
          <a:srcRect/>
          <a:stretch>
            <a:fillRect/>
          </a:stretch>
        </p:blipFill>
        <p:spPr bwMode="auto">
          <a:xfrm>
            <a:off x="3571868" y="2928934"/>
            <a:ext cx="2300288" cy="3067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14348" y="571480"/>
            <a:ext cx="7429552" cy="707886"/>
          </a:xfrm>
          <a:prstGeom prst="rect">
            <a:avLst/>
          </a:prstGeom>
        </p:spPr>
        <p:txBody>
          <a:bodyPr wrap="square">
            <a:spAutoFit/>
          </a:bodyPr>
          <a:lstStyle/>
          <a:p>
            <a:pPr algn="ctr"/>
            <a:r>
              <a:rPr lang="pl-PL" sz="2000" dirty="0"/>
              <a:t>18.03.2015 r. w godz. 11.30-12.00 </a:t>
            </a:r>
            <a:r>
              <a:rPr lang="pl-PL" sz="2000" dirty="0" smtClean="0"/>
              <a:t/>
            </a:r>
            <a:br>
              <a:rPr lang="pl-PL" sz="2000" dirty="0" smtClean="0"/>
            </a:br>
            <a:r>
              <a:rPr lang="pl-PL" sz="2000" dirty="0" smtClean="0"/>
              <a:t>odbyły </a:t>
            </a:r>
            <a:r>
              <a:rPr lang="pl-PL" sz="2000" dirty="0"/>
              <a:t>się prelekcje na temat szkodliwego działania </a:t>
            </a:r>
            <a:r>
              <a:rPr lang="pl-PL" sz="2000" dirty="0" smtClean="0"/>
              <a:t>baterii</a:t>
            </a:r>
            <a:endParaRPr lang="pl-PL" sz="2000" dirty="0"/>
          </a:p>
        </p:txBody>
      </p:sp>
      <p:pic>
        <p:nvPicPr>
          <p:cNvPr id="4" name="Obraz 3" descr="C:\Documents and Settings\Ewa\Pulpit\Czy baterie są jak bakterie\Zdjęcia\DSCF7408.JPG"/>
          <p:cNvPicPr/>
          <p:nvPr/>
        </p:nvPicPr>
        <p:blipFill>
          <a:blip r:embed="rId2" cstate="print"/>
          <a:srcRect/>
          <a:stretch>
            <a:fillRect/>
          </a:stretch>
        </p:blipFill>
        <p:spPr bwMode="auto">
          <a:xfrm>
            <a:off x="500034" y="1500174"/>
            <a:ext cx="3500462" cy="2571768"/>
          </a:xfrm>
          <a:prstGeom prst="rect">
            <a:avLst/>
          </a:prstGeom>
          <a:noFill/>
          <a:ln w="9525">
            <a:noFill/>
            <a:miter lim="800000"/>
            <a:headEnd/>
            <a:tailEnd/>
          </a:ln>
        </p:spPr>
      </p:pic>
      <p:pic>
        <p:nvPicPr>
          <p:cNvPr id="5" name="Obraz 4" descr="C:\Documents and Settings\Ewa\Pulpit\Czy baterie są jak bakterie\Zdjęcia\DSCF7410.JPG"/>
          <p:cNvPicPr/>
          <p:nvPr/>
        </p:nvPicPr>
        <p:blipFill>
          <a:blip r:embed="rId3" cstate="print"/>
          <a:srcRect/>
          <a:stretch>
            <a:fillRect/>
          </a:stretch>
        </p:blipFill>
        <p:spPr bwMode="auto">
          <a:xfrm>
            <a:off x="4857752" y="2500306"/>
            <a:ext cx="3429024" cy="250033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Documents and Settings\Ewa\Pulpit\Czy baterie są jak bakterie\Zdjęcia\DSCF7292.JPG"/>
          <p:cNvPicPr/>
          <p:nvPr/>
        </p:nvPicPr>
        <p:blipFill>
          <a:blip r:embed="rId2" cstate="print"/>
          <a:srcRect/>
          <a:stretch>
            <a:fillRect/>
          </a:stretch>
        </p:blipFill>
        <p:spPr bwMode="auto">
          <a:xfrm>
            <a:off x="571472" y="928670"/>
            <a:ext cx="3643338" cy="2928958"/>
          </a:xfrm>
          <a:prstGeom prst="rect">
            <a:avLst/>
          </a:prstGeom>
          <a:noFill/>
          <a:ln w="9525">
            <a:noFill/>
            <a:miter lim="800000"/>
            <a:headEnd/>
            <a:tailEnd/>
          </a:ln>
        </p:spPr>
      </p:pic>
      <p:pic>
        <p:nvPicPr>
          <p:cNvPr id="7" name="Obraz 6" descr="C:\Documents and Settings\Ewa\Pulpit\Czy baterie są jak bakterie\Zdjęcia\DSCF7291.JPG"/>
          <p:cNvPicPr/>
          <p:nvPr/>
        </p:nvPicPr>
        <p:blipFill>
          <a:blip r:embed="rId3" cstate="print"/>
          <a:srcRect/>
          <a:stretch>
            <a:fillRect/>
          </a:stretch>
        </p:blipFill>
        <p:spPr bwMode="auto">
          <a:xfrm>
            <a:off x="4857752" y="1857364"/>
            <a:ext cx="3643338" cy="2928958"/>
          </a:xfrm>
          <a:prstGeom prst="rect">
            <a:avLst/>
          </a:prstGeom>
          <a:noFill/>
          <a:ln w="9525">
            <a:noFill/>
            <a:miter lim="800000"/>
            <a:headEnd/>
            <a:tailEnd/>
          </a:ln>
        </p:spPr>
      </p:pic>
      <p:sp>
        <p:nvSpPr>
          <p:cNvPr id="8" name="Prostokąt 7"/>
          <p:cNvSpPr/>
          <p:nvPr/>
        </p:nvSpPr>
        <p:spPr>
          <a:xfrm>
            <a:off x="642910" y="5357826"/>
            <a:ext cx="8001056" cy="646331"/>
          </a:xfrm>
          <a:prstGeom prst="rect">
            <a:avLst/>
          </a:prstGeom>
        </p:spPr>
        <p:txBody>
          <a:bodyPr wrap="square">
            <a:spAutoFit/>
          </a:bodyPr>
          <a:lstStyle/>
          <a:p>
            <a:pPr algn="just"/>
            <a:r>
              <a:rPr lang="pl-PL" dirty="0" smtClean="0"/>
              <a:t>Mamy nadzieję, że przekazane wiadomości przyczynią się do świadomego zbierania tych niebezpiecznych odpadów.</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5720" y="214291"/>
            <a:ext cx="8643998" cy="4708981"/>
          </a:xfrm>
          <a:prstGeom prst="rect">
            <a:avLst/>
          </a:prstGeom>
        </p:spPr>
        <p:txBody>
          <a:bodyPr wrap="square">
            <a:spAutoFit/>
          </a:bodyPr>
          <a:lstStyle/>
          <a:p>
            <a:r>
              <a:rPr lang="pl-PL" sz="2000" dirty="0"/>
              <a:t>18 marca 2015 r. o godz. 12.30 odbyła się rozprawa nad bakteriami i bateriami.</a:t>
            </a:r>
          </a:p>
          <a:p>
            <a:endParaRPr lang="pl-PL" sz="2000" dirty="0" smtClean="0"/>
          </a:p>
          <a:p>
            <a:r>
              <a:rPr lang="pl-PL" sz="2000" dirty="0" smtClean="0"/>
              <a:t>Wystąpili</a:t>
            </a:r>
            <a:r>
              <a:rPr lang="pl-PL" sz="2000" dirty="0"/>
              <a:t>: </a:t>
            </a:r>
          </a:p>
          <a:p>
            <a:r>
              <a:rPr lang="pl-PL" sz="2000" dirty="0"/>
              <a:t>- w roli sędziego głównego – Dawid Ślusarz,</a:t>
            </a:r>
          </a:p>
          <a:p>
            <a:r>
              <a:rPr lang="pl-PL" sz="2000" dirty="0"/>
              <a:t>- w roli sędziego pomocniczego – Karolina Lipińska,</a:t>
            </a:r>
          </a:p>
          <a:p>
            <a:r>
              <a:rPr lang="pl-PL" sz="2000" dirty="0"/>
              <a:t>- w roli bakterii – Karol Wierzbicki,</a:t>
            </a:r>
          </a:p>
          <a:p>
            <a:r>
              <a:rPr lang="pl-PL" sz="2000" dirty="0"/>
              <a:t>- w roli baterii – Kacper Miler,</a:t>
            </a:r>
          </a:p>
          <a:p>
            <a:r>
              <a:rPr lang="pl-PL" sz="2000" dirty="0"/>
              <a:t>- w roli oskarżyciela – Wiktoria Wielgat,</a:t>
            </a:r>
          </a:p>
          <a:p>
            <a:r>
              <a:rPr lang="pl-PL" sz="2000" dirty="0"/>
              <a:t>- w roli adwokata – Maja Materska,</a:t>
            </a:r>
          </a:p>
          <a:p>
            <a:r>
              <a:rPr lang="pl-PL" sz="2000" dirty="0"/>
              <a:t>- w roli pomocnika adwokata – Krystyna Tomasik,</a:t>
            </a:r>
          </a:p>
          <a:p>
            <a:r>
              <a:rPr lang="pl-PL" sz="2000" dirty="0"/>
              <a:t>- w roli ławnika – Kacper Gajewski,</a:t>
            </a:r>
          </a:p>
          <a:p>
            <a:r>
              <a:rPr lang="pl-PL" sz="2000" dirty="0"/>
              <a:t>- w roli dziennikarza – Kamila Ślusarz.</a:t>
            </a:r>
          </a:p>
          <a:p>
            <a:endParaRPr lang="pl-PL" sz="2000" dirty="0" smtClean="0"/>
          </a:p>
          <a:p>
            <a:pPr algn="just"/>
            <a:r>
              <a:rPr lang="pl-PL" sz="2000" dirty="0" smtClean="0"/>
              <a:t>Sąd </a:t>
            </a:r>
            <a:r>
              <a:rPr lang="pl-PL" sz="2000" dirty="0"/>
              <a:t>skazał złe bakterie i baterie na 10 lat pozbawienia wolności w zawieszeniu </a:t>
            </a:r>
            <a:r>
              <a:rPr lang="pl-PL" sz="2000" dirty="0" smtClean="0"/>
              <a:t/>
            </a:r>
            <a:br>
              <a:rPr lang="pl-PL" sz="2000" dirty="0" smtClean="0"/>
            </a:br>
            <a:r>
              <a:rPr lang="pl-PL" sz="2000" dirty="0" smtClean="0"/>
              <a:t>na </a:t>
            </a:r>
            <a:r>
              <a:rPr lang="pl-PL" sz="2000" dirty="0"/>
              <a:t>15 lat.</a:t>
            </a:r>
          </a:p>
        </p:txBody>
      </p:sp>
      <p:pic>
        <p:nvPicPr>
          <p:cNvPr id="3" name="Obraz 2" descr="C:\Documents and Settings\Ewa\Pulpit\Czy baterie są jak bakterie\Zdjęcia\Nowy folder\DSCF7299.JPG"/>
          <p:cNvPicPr/>
          <p:nvPr/>
        </p:nvPicPr>
        <p:blipFill>
          <a:blip r:embed="rId2" cstate="print"/>
          <a:srcRect l="17686" t="18502" r="8760"/>
          <a:stretch>
            <a:fillRect/>
          </a:stretch>
        </p:blipFill>
        <p:spPr bwMode="auto">
          <a:xfrm>
            <a:off x="6572264" y="4786322"/>
            <a:ext cx="2185984" cy="1785926"/>
          </a:xfrm>
          <a:prstGeom prst="rect">
            <a:avLst/>
          </a:prstGeom>
          <a:noFill/>
          <a:ln w="9525">
            <a:noFill/>
            <a:miter lim="800000"/>
            <a:headEnd/>
            <a:tailEnd/>
          </a:ln>
        </p:spPr>
      </p:pic>
      <p:pic>
        <p:nvPicPr>
          <p:cNvPr id="4" name="Obraz 3" descr="C:\Documents and Settings\Ewa\Pulpit\Czy baterie są jak bakterie\Zdjęcia\Nowy folder\DSCF7348.JPG"/>
          <p:cNvPicPr/>
          <p:nvPr/>
        </p:nvPicPr>
        <p:blipFill>
          <a:blip r:embed="rId3" cstate="print"/>
          <a:srcRect/>
          <a:stretch>
            <a:fillRect/>
          </a:stretch>
        </p:blipFill>
        <p:spPr bwMode="auto">
          <a:xfrm>
            <a:off x="6215074" y="1428736"/>
            <a:ext cx="2333625" cy="1750219"/>
          </a:xfrm>
          <a:prstGeom prst="rect">
            <a:avLst/>
          </a:prstGeom>
          <a:noFill/>
          <a:ln w="9525">
            <a:noFill/>
            <a:miter lim="800000"/>
            <a:headEnd/>
            <a:tailEnd/>
          </a:ln>
        </p:spPr>
      </p:pic>
      <p:pic>
        <p:nvPicPr>
          <p:cNvPr id="5" name="Obraz 4" descr="C:\Documents and Settings\Ewa\Pulpit\Czy baterie są jak bakterie\Zdjęcia\Nowy folder\DSCF7308.JPG"/>
          <p:cNvPicPr/>
          <p:nvPr/>
        </p:nvPicPr>
        <p:blipFill>
          <a:blip r:embed="rId4" cstate="print"/>
          <a:srcRect/>
          <a:stretch>
            <a:fillRect/>
          </a:stretch>
        </p:blipFill>
        <p:spPr bwMode="auto">
          <a:xfrm>
            <a:off x="1571604" y="4714884"/>
            <a:ext cx="2562225" cy="192166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441</Words>
  <Application>Microsoft Office PowerPoint</Application>
  <PresentationFormat>Pokaz na ekranie (4:3)</PresentationFormat>
  <Paragraphs>57</Paragraphs>
  <Slides>12</Slides>
  <Notes>1</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W lutym i marcu uczniowie klas IV wzięli udział w konkursie: „Czy baterie są jak bakterie?” </vt:lpstr>
      <vt:lpstr>Zbiórka baterii w naszej szkole </vt:lpstr>
      <vt:lpstr>Chcąc zachęcić jak największą liczbę osób do obejrzenia naszej wystawy, przygotowaliśmy zaproszenia dla rodziców uczniów naszej szkoły oraz notatkę na temat działania na środowisko naturalne baterii, która została umieszczona na stronie internetowej naszej szkoły. </vt:lpstr>
      <vt:lpstr>Slajd 4</vt:lpstr>
      <vt:lpstr>Slajd 5</vt:lpstr>
      <vt:lpstr>Slajd 6</vt:lpstr>
      <vt:lpstr>Slajd 7</vt:lpstr>
      <vt:lpstr>Slajd 8</vt:lpstr>
      <vt:lpstr>Slajd 9</vt:lpstr>
      <vt:lpstr>Slajd 10</vt:lpstr>
      <vt:lpstr>Slajd 11</vt:lpstr>
      <vt:lpstr>Slajd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 baterie są jak bakterie? </dc:title>
  <dc:creator>SP Sadowne</dc:creator>
  <cp:lastModifiedBy>SP Sadowne</cp:lastModifiedBy>
  <cp:revision>20</cp:revision>
  <dcterms:created xsi:type="dcterms:W3CDTF">2015-03-26T13:14:12Z</dcterms:created>
  <dcterms:modified xsi:type="dcterms:W3CDTF">2015-04-16T12:46:40Z</dcterms:modified>
</cp:coreProperties>
</file>